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445" r:id="rId3"/>
    <p:sldId id="443" r:id="rId4"/>
    <p:sldId id="447" r:id="rId5"/>
    <p:sldId id="454" r:id="rId6"/>
    <p:sldId id="449" r:id="rId7"/>
    <p:sldId id="450" r:id="rId8"/>
    <p:sldId id="452" r:id="rId9"/>
    <p:sldId id="453" r:id="rId10"/>
    <p:sldId id="451" r:id="rId11"/>
    <p:sldId id="455" r:id="rId12"/>
    <p:sldId id="448" r:id="rId13"/>
    <p:sldId id="456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84959" autoAdjust="0"/>
  </p:normalViewPr>
  <p:slideViewPr>
    <p:cSldViewPr snapToGrid="0">
      <p:cViewPr varScale="1">
        <p:scale>
          <a:sx n="91" d="100"/>
          <a:sy n="91" d="100"/>
        </p:scale>
        <p:origin x="66" y="6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3822" y="6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1C078EB-F921-4401-A7CC-D8D695888302}" type="doc">
      <dgm:prSet loTypeId="urn:microsoft.com/office/officeart/2005/8/layout/matrix2" loCatId="matrix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863BE7-4DC4-456D-849A-DE83B6C76B9C}">
      <dgm:prSet phldrT="[Text]"/>
      <dgm:spPr/>
      <dgm:t>
        <a:bodyPr/>
        <a:lstStyle/>
        <a:p>
          <a:r>
            <a:rPr lang="en-US" dirty="0"/>
            <a:t>Controlling</a:t>
          </a:r>
        </a:p>
      </dgm:t>
    </dgm:pt>
    <dgm:pt modelId="{3E0AB36E-1B74-49FA-8AE9-5BD560C6F3E4}" type="parTrans" cxnId="{AE5DB48D-D9DD-48E5-93B5-6E72B3D8254A}">
      <dgm:prSet/>
      <dgm:spPr/>
      <dgm:t>
        <a:bodyPr/>
        <a:lstStyle/>
        <a:p>
          <a:endParaRPr lang="en-US"/>
        </a:p>
      </dgm:t>
    </dgm:pt>
    <dgm:pt modelId="{28BA8703-9ADF-4A16-B5A6-309C4E0DE6DE}" type="sibTrans" cxnId="{AE5DB48D-D9DD-48E5-93B5-6E72B3D8254A}">
      <dgm:prSet/>
      <dgm:spPr/>
      <dgm:t>
        <a:bodyPr/>
        <a:lstStyle/>
        <a:p>
          <a:endParaRPr lang="en-US"/>
        </a:p>
      </dgm:t>
    </dgm:pt>
    <dgm:pt modelId="{B322C4FB-B909-4F94-9321-C3FBAB3C3164}">
      <dgm:prSet phldrT="[Text]"/>
      <dgm:spPr/>
      <dgm:t>
        <a:bodyPr/>
        <a:lstStyle/>
        <a:p>
          <a:r>
            <a:rPr lang="en-US" dirty="0"/>
            <a:t>Analyzing</a:t>
          </a:r>
        </a:p>
      </dgm:t>
    </dgm:pt>
    <dgm:pt modelId="{E8B1D522-68FE-4D81-8947-29E3C30560FD}" type="parTrans" cxnId="{3467A339-90CD-42B9-A273-E6848FCE3903}">
      <dgm:prSet/>
      <dgm:spPr/>
      <dgm:t>
        <a:bodyPr/>
        <a:lstStyle/>
        <a:p>
          <a:endParaRPr lang="en-US"/>
        </a:p>
      </dgm:t>
    </dgm:pt>
    <dgm:pt modelId="{513CCDD7-E9D4-43CF-8B97-F51F36C0BD9B}" type="sibTrans" cxnId="{3467A339-90CD-42B9-A273-E6848FCE3903}">
      <dgm:prSet/>
      <dgm:spPr/>
      <dgm:t>
        <a:bodyPr/>
        <a:lstStyle/>
        <a:p>
          <a:endParaRPr lang="en-US"/>
        </a:p>
      </dgm:t>
    </dgm:pt>
    <dgm:pt modelId="{BDD3AF40-BD4F-4682-AEB7-8E712E5CC12F}">
      <dgm:prSet phldrT="[Text]"/>
      <dgm:spPr/>
      <dgm:t>
        <a:bodyPr/>
        <a:lstStyle/>
        <a:p>
          <a:r>
            <a:rPr lang="en-US" dirty="0"/>
            <a:t>Advocating</a:t>
          </a:r>
        </a:p>
      </dgm:t>
    </dgm:pt>
    <dgm:pt modelId="{BABABE24-3C54-4055-8CC3-995AA3B92D9F}" type="parTrans" cxnId="{695A2C60-5196-4F3C-AA41-48D795A578B3}">
      <dgm:prSet/>
      <dgm:spPr/>
      <dgm:t>
        <a:bodyPr/>
        <a:lstStyle/>
        <a:p>
          <a:endParaRPr lang="en-US"/>
        </a:p>
      </dgm:t>
    </dgm:pt>
    <dgm:pt modelId="{C6EC11C8-6ABE-4B59-9A30-58466FCA4C9A}" type="sibTrans" cxnId="{695A2C60-5196-4F3C-AA41-48D795A578B3}">
      <dgm:prSet/>
      <dgm:spPr/>
      <dgm:t>
        <a:bodyPr/>
        <a:lstStyle/>
        <a:p>
          <a:endParaRPr lang="en-US"/>
        </a:p>
      </dgm:t>
    </dgm:pt>
    <dgm:pt modelId="{7E2DA56F-C08A-4586-97C3-F7FCA41B3F86}">
      <dgm:prSet phldrT="[Text]"/>
      <dgm:spPr/>
      <dgm:t>
        <a:bodyPr/>
        <a:lstStyle/>
        <a:p>
          <a:r>
            <a:rPr lang="en-US" dirty="0"/>
            <a:t>Facilitating</a:t>
          </a:r>
        </a:p>
      </dgm:t>
    </dgm:pt>
    <dgm:pt modelId="{02FB51BB-747A-469D-B6E0-B471A44050C7}" type="parTrans" cxnId="{D5677FB2-1E27-4175-8D31-2E89543B5AEC}">
      <dgm:prSet/>
      <dgm:spPr/>
      <dgm:t>
        <a:bodyPr/>
        <a:lstStyle/>
        <a:p>
          <a:endParaRPr lang="en-US"/>
        </a:p>
      </dgm:t>
    </dgm:pt>
    <dgm:pt modelId="{4FDFDA2D-FFFF-44BD-8FB8-A15399D0D10E}" type="sibTrans" cxnId="{D5677FB2-1E27-4175-8D31-2E89543B5AEC}">
      <dgm:prSet/>
      <dgm:spPr/>
      <dgm:t>
        <a:bodyPr/>
        <a:lstStyle/>
        <a:p>
          <a:endParaRPr lang="en-US"/>
        </a:p>
      </dgm:t>
    </dgm:pt>
    <dgm:pt modelId="{70D106AE-C407-4A0C-9FCC-100495BD9D4D}" type="pres">
      <dgm:prSet presAssocID="{51C078EB-F921-4401-A7CC-D8D695888302}" presName="matrix" presStyleCnt="0">
        <dgm:presLayoutVars>
          <dgm:chMax val="1"/>
          <dgm:dir/>
          <dgm:resizeHandles val="exact"/>
        </dgm:presLayoutVars>
      </dgm:prSet>
      <dgm:spPr/>
    </dgm:pt>
    <dgm:pt modelId="{B87F7CF5-F644-4698-A975-042020670315}" type="pres">
      <dgm:prSet presAssocID="{51C078EB-F921-4401-A7CC-D8D695888302}" presName="axisShape" presStyleLbl="bgShp" presStyleIdx="0" presStyleCnt="1"/>
      <dgm:spPr/>
    </dgm:pt>
    <dgm:pt modelId="{B3F829D0-39B9-43E0-8390-339A48154A89}" type="pres">
      <dgm:prSet presAssocID="{51C078EB-F921-4401-A7CC-D8D695888302}" presName="rect1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A203386B-1D94-4426-BAA2-F4733B269B2D}" type="pres">
      <dgm:prSet presAssocID="{51C078EB-F921-4401-A7CC-D8D695888302}" presName="rect2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15587810-6A74-499E-B224-891AF62590C1}" type="pres">
      <dgm:prSet presAssocID="{51C078EB-F921-4401-A7CC-D8D695888302}" presName="rect3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619B590-273D-4B9C-A4D4-143C61C36F9A}" type="pres">
      <dgm:prSet presAssocID="{51C078EB-F921-4401-A7CC-D8D695888302}" presName="rect4" presStyleLbl="node1" presStyleIdx="3" presStyleCnt="4">
        <dgm:presLayoutVars>
          <dgm:chMax val="0"/>
          <dgm:chPref val="0"/>
          <dgm:bulletEnabled val="1"/>
        </dgm:presLayoutVars>
      </dgm:prSet>
      <dgm:spPr/>
    </dgm:pt>
  </dgm:ptLst>
  <dgm:cxnLst>
    <dgm:cxn modelId="{3467A339-90CD-42B9-A273-E6848FCE3903}" srcId="{51C078EB-F921-4401-A7CC-D8D695888302}" destId="{B322C4FB-B909-4F94-9321-C3FBAB3C3164}" srcOrd="1" destOrd="0" parTransId="{E8B1D522-68FE-4D81-8947-29E3C30560FD}" sibTransId="{513CCDD7-E9D4-43CF-8B97-F51F36C0BD9B}"/>
    <dgm:cxn modelId="{695A2C60-5196-4F3C-AA41-48D795A578B3}" srcId="{51C078EB-F921-4401-A7CC-D8D695888302}" destId="{BDD3AF40-BD4F-4682-AEB7-8E712E5CC12F}" srcOrd="2" destOrd="0" parTransId="{BABABE24-3C54-4055-8CC3-995AA3B92D9F}" sibTransId="{C6EC11C8-6ABE-4B59-9A30-58466FCA4C9A}"/>
    <dgm:cxn modelId="{F3D0A161-2F46-4CBD-859E-33F4F6348A8B}" type="presOf" srcId="{51C078EB-F921-4401-A7CC-D8D695888302}" destId="{70D106AE-C407-4A0C-9FCC-100495BD9D4D}" srcOrd="0" destOrd="0" presId="urn:microsoft.com/office/officeart/2005/8/layout/matrix2"/>
    <dgm:cxn modelId="{27F75C51-0CA6-466A-8181-0D6F3E745D41}" type="presOf" srcId="{7E2DA56F-C08A-4586-97C3-F7FCA41B3F86}" destId="{7619B590-273D-4B9C-A4D4-143C61C36F9A}" srcOrd="0" destOrd="0" presId="urn:microsoft.com/office/officeart/2005/8/layout/matrix2"/>
    <dgm:cxn modelId="{46FCE057-2FF4-461C-BD19-AF7B98BC0348}" type="presOf" srcId="{74863BE7-4DC4-456D-849A-DE83B6C76B9C}" destId="{B3F829D0-39B9-43E0-8390-339A48154A89}" srcOrd="0" destOrd="0" presId="urn:microsoft.com/office/officeart/2005/8/layout/matrix2"/>
    <dgm:cxn modelId="{AE5DB48D-D9DD-48E5-93B5-6E72B3D8254A}" srcId="{51C078EB-F921-4401-A7CC-D8D695888302}" destId="{74863BE7-4DC4-456D-849A-DE83B6C76B9C}" srcOrd="0" destOrd="0" parTransId="{3E0AB36E-1B74-49FA-8AE9-5BD560C6F3E4}" sibTransId="{28BA8703-9ADF-4A16-B5A6-309C4E0DE6DE}"/>
    <dgm:cxn modelId="{D5677FB2-1E27-4175-8D31-2E89543B5AEC}" srcId="{51C078EB-F921-4401-A7CC-D8D695888302}" destId="{7E2DA56F-C08A-4586-97C3-F7FCA41B3F86}" srcOrd="3" destOrd="0" parTransId="{02FB51BB-747A-469D-B6E0-B471A44050C7}" sibTransId="{4FDFDA2D-FFFF-44BD-8FB8-A15399D0D10E}"/>
    <dgm:cxn modelId="{06FC47B3-204B-4CAF-A3BC-77C796D5817E}" type="presOf" srcId="{BDD3AF40-BD4F-4682-AEB7-8E712E5CC12F}" destId="{15587810-6A74-499E-B224-891AF62590C1}" srcOrd="0" destOrd="0" presId="urn:microsoft.com/office/officeart/2005/8/layout/matrix2"/>
    <dgm:cxn modelId="{CD192BF6-FFCB-4B44-899A-706D899208BD}" type="presOf" srcId="{B322C4FB-B909-4F94-9321-C3FBAB3C3164}" destId="{A203386B-1D94-4426-BAA2-F4733B269B2D}" srcOrd="0" destOrd="0" presId="urn:microsoft.com/office/officeart/2005/8/layout/matrix2"/>
    <dgm:cxn modelId="{223EE284-5839-4178-BF1F-A97A5AAC7D3A}" type="presParOf" srcId="{70D106AE-C407-4A0C-9FCC-100495BD9D4D}" destId="{B87F7CF5-F644-4698-A975-042020670315}" srcOrd="0" destOrd="0" presId="urn:microsoft.com/office/officeart/2005/8/layout/matrix2"/>
    <dgm:cxn modelId="{7697D2E6-24CE-4444-B0D8-0FA1C50ABCC7}" type="presParOf" srcId="{70D106AE-C407-4A0C-9FCC-100495BD9D4D}" destId="{B3F829D0-39B9-43E0-8390-339A48154A89}" srcOrd="1" destOrd="0" presId="urn:microsoft.com/office/officeart/2005/8/layout/matrix2"/>
    <dgm:cxn modelId="{A095D6E5-B8EF-43B6-8686-460D2AA52D96}" type="presParOf" srcId="{70D106AE-C407-4A0C-9FCC-100495BD9D4D}" destId="{A203386B-1D94-4426-BAA2-F4733B269B2D}" srcOrd="2" destOrd="0" presId="urn:microsoft.com/office/officeart/2005/8/layout/matrix2"/>
    <dgm:cxn modelId="{FC79E029-E5DA-4234-AD2D-B6B43FD61267}" type="presParOf" srcId="{70D106AE-C407-4A0C-9FCC-100495BD9D4D}" destId="{15587810-6A74-499E-B224-891AF62590C1}" srcOrd="3" destOrd="0" presId="urn:microsoft.com/office/officeart/2005/8/layout/matrix2"/>
    <dgm:cxn modelId="{79DB5C77-7F6B-4E12-AB1C-1A78E9AFC090}" type="presParOf" srcId="{70D106AE-C407-4A0C-9FCC-100495BD9D4D}" destId="{7619B590-273D-4B9C-A4D4-143C61C36F9A}" srcOrd="4" destOrd="0" presId="urn:microsoft.com/office/officeart/2005/8/layout/matrix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7F7CF5-F644-4698-A975-042020670315}">
      <dsp:nvSpPr>
        <dsp:cNvPr id="0" name=""/>
        <dsp:cNvSpPr/>
      </dsp:nvSpPr>
      <dsp:spPr>
        <a:xfrm>
          <a:off x="2936105" y="0"/>
          <a:ext cx="3811522" cy="3811522"/>
        </a:xfrm>
        <a:prstGeom prst="quadArrow">
          <a:avLst>
            <a:gd name="adj1" fmla="val 2000"/>
            <a:gd name="adj2" fmla="val 4000"/>
            <a:gd name="adj3" fmla="val 5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B3F829D0-39B9-43E0-8390-339A48154A89}">
      <dsp:nvSpPr>
        <dsp:cNvPr id="0" name=""/>
        <dsp:cNvSpPr/>
      </dsp:nvSpPr>
      <dsp:spPr>
        <a:xfrm>
          <a:off x="3183853" y="247748"/>
          <a:ext cx="1524608" cy="15246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Controlling</a:t>
          </a:r>
        </a:p>
      </dsp:txBody>
      <dsp:txXfrm>
        <a:off x="3258278" y="322173"/>
        <a:ext cx="1375758" cy="1375758"/>
      </dsp:txXfrm>
    </dsp:sp>
    <dsp:sp modelId="{A203386B-1D94-4426-BAA2-F4733B269B2D}">
      <dsp:nvSpPr>
        <dsp:cNvPr id="0" name=""/>
        <dsp:cNvSpPr/>
      </dsp:nvSpPr>
      <dsp:spPr>
        <a:xfrm>
          <a:off x="4975269" y="247748"/>
          <a:ext cx="1524608" cy="15246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Analyzing</a:t>
          </a:r>
        </a:p>
      </dsp:txBody>
      <dsp:txXfrm>
        <a:off x="5049694" y="322173"/>
        <a:ext cx="1375758" cy="1375758"/>
      </dsp:txXfrm>
    </dsp:sp>
    <dsp:sp modelId="{15587810-6A74-499E-B224-891AF62590C1}">
      <dsp:nvSpPr>
        <dsp:cNvPr id="0" name=""/>
        <dsp:cNvSpPr/>
      </dsp:nvSpPr>
      <dsp:spPr>
        <a:xfrm>
          <a:off x="3183853" y="2039164"/>
          <a:ext cx="1524608" cy="15246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Advocating</a:t>
          </a:r>
        </a:p>
      </dsp:txBody>
      <dsp:txXfrm>
        <a:off x="3258278" y="2113589"/>
        <a:ext cx="1375758" cy="1375758"/>
      </dsp:txXfrm>
    </dsp:sp>
    <dsp:sp modelId="{7619B590-273D-4B9C-A4D4-143C61C36F9A}">
      <dsp:nvSpPr>
        <dsp:cNvPr id="0" name=""/>
        <dsp:cNvSpPr/>
      </dsp:nvSpPr>
      <dsp:spPr>
        <a:xfrm>
          <a:off x="4975269" y="2039164"/>
          <a:ext cx="1524608" cy="152460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Facilitating</a:t>
          </a:r>
        </a:p>
      </dsp:txBody>
      <dsp:txXfrm>
        <a:off x="5049694" y="2113589"/>
        <a:ext cx="1375758" cy="137575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2">
  <dgm:title val=""/>
  <dgm:desc val=""/>
  <dgm:catLst>
    <dgm:cat type="matrix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0" destOrd="0"/>
        <dgm:cxn modelId="8" srcId="0" destId="4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matrix">
    <dgm:varLst>
      <dgm:chMax val="1"/>
      <dgm:dir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l" for="ch" forName="rect1" refType="w" fact="0.065"/>
          <dgm:constr type="t" for="ch" forName="rect1" refType="h" fact="0.065"/>
          <dgm:constr type="w" for="ch" forName="rect2" refType="w" fact="0.4"/>
          <dgm:constr type="h" for="ch" forName="rect2" refType="h" fact="0.4"/>
          <dgm:constr type="r" for="ch" forName="rect2" refType="w" fact="0.935"/>
          <dgm:constr type="t" for="ch" forName="rect2" refType="h" fact="0.065"/>
          <dgm:constr type="w" for="ch" forName="rect3" refType="w" fact="0.4"/>
          <dgm:constr type="h" for="ch" forName="rect3" refType="w" fact="0.4"/>
          <dgm:constr type="l" for="ch" forName="rect3" refType="w" fact="0.065"/>
          <dgm:constr type="b" for="ch" forName="rect3" refType="h" fact="0.935"/>
          <dgm:constr type="w" for="ch" forName="rect4" refType="w" fact="0.4"/>
          <dgm:constr type="h" for="ch" forName="rect4" refType="h" fact="0.4"/>
          <dgm:constr type="r" for="ch" forName="rect4" refType="w" fact="0.935"/>
          <dgm:constr type="b" for="ch" forName="rect4" refType="h" fact="0.935"/>
        </dgm:constrLst>
      </dgm:if>
      <dgm:else name="Name2">
        <dgm:constrLst>
          <dgm:constr type="primFontSz" for="ch" ptType="node" op="equ" val="65"/>
          <dgm:constr type="w" for="ch" forName="axisShape" refType="w"/>
          <dgm:constr type="h" for="ch" forName="axisShape" refType="h"/>
          <dgm:constr type="w" for="ch" forName="rect1" refType="w" fact="0.4"/>
          <dgm:constr type="h" for="ch" forName="rect1" refType="w" fact="0.4"/>
          <dgm:constr type="r" for="ch" forName="rect1" refType="w" fact="0.935"/>
          <dgm:constr type="t" for="ch" forName="rect1" refType="h" fact="0.065"/>
          <dgm:constr type="w" for="ch" forName="rect2" refType="w" fact="0.4"/>
          <dgm:constr type="h" for="ch" forName="rect2" refType="h" fact="0.4"/>
          <dgm:constr type="l" for="ch" forName="rect2" refType="w" fact="0.065"/>
          <dgm:constr type="t" for="ch" forName="rect2" refType="h" fact="0.065"/>
          <dgm:constr type="w" for="ch" forName="rect3" refType="w" fact="0.4"/>
          <dgm:constr type="h" for="ch" forName="rect3" refType="w" fact="0.4"/>
          <dgm:constr type="r" for="ch" forName="rect3" refType="w" fact="0.935"/>
          <dgm:constr type="b" for="ch" forName="rect3" refType="h" fact="0.935"/>
          <dgm:constr type="w" for="ch" forName="rect4" refType="w" fact="0.4"/>
          <dgm:constr type="h" for="ch" forName="rect4" refType="h" fact="0.4"/>
          <dgm:constr type="l" for="ch" forName="rect4" refType="w" fact="0.065"/>
          <dgm:constr type="b" for="ch" forName="rect4" refType="h" fact="0.935"/>
        </dgm:constrLst>
      </dgm:else>
    </dgm:choose>
    <dgm:ruleLst/>
    <dgm:choose name="Name3">
      <dgm:if name="Name4" axis="ch" ptType="node" func="cnt" op="gte" val="1">
        <dgm:layoutNode name="axisShape" styleLbl="bgShp">
          <dgm:alg type="sp"/>
          <dgm:shape xmlns:r="http://schemas.openxmlformats.org/officeDocument/2006/relationships" type="quadArrow" r:blip="">
            <dgm:adjLst>
              <dgm:adj idx="1" val="0.02"/>
              <dgm:adj idx="2" val="0.04"/>
              <dgm:adj idx="3" val="0.05"/>
            </dgm:adjLst>
          </dgm:shape>
          <dgm:presOf/>
          <dgm:constrLst/>
          <dgm:ruleLst/>
        </dgm:layoutNode>
        <dgm:layoutNode name="rect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3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rect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4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6173CA7-1D72-4E77-B82B-098035D9906F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86195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B71BEF-8B07-4870-9B15-44CCDD05EAE2}" type="datetimeFigureOut">
              <a:rPr lang="en-US" smtClean="0"/>
              <a:t>11/6/2024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0FFAD5-C921-489C-BB96-BD885938FB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555776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0FFAD5-C921-489C-BB96-BD885938FB3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685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70FFAD5-C921-489C-BB96-BD885938FB32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7193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9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10617" y="636458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29052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839788" y="2057400"/>
            <a:ext cx="393223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75708" y="6204389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097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 flipV="1">
            <a:off x="838200" y="1690688"/>
            <a:ext cx="10515600" cy="10486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6538" y="622639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00144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56205" y="61769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53527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8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1524000" y="3509963"/>
            <a:ext cx="91440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36849" y="621182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718533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37668" y="621976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2678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4" name="Straight Connector 3"/>
          <p:cNvCxnSpPr/>
          <p:nvPr userDrawn="1"/>
        </p:nvCxnSpPr>
        <p:spPr>
          <a:xfrm>
            <a:off x="831850" y="4562475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145917" y="6203423"/>
            <a:ext cx="2743438" cy="3657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17465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8200" y="1690688"/>
            <a:ext cx="10515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8588" y="618531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44966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 flipV="1">
            <a:off x="839788" y="1671638"/>
            <a:ext cx="10515600" cy="95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10"/>
          </p:nvPr>
        </p:nvSpPr>
        <p:spPr>
          <a:xfrm>
            <a:off x="9163606" y="626862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24905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cxnSp>
        <p:nvCxnSpPr>
          <p:cNvPr id="3" name="Straight Connector 2"/>
          <p:cNvCxnSpPr/>
          <p:nvPr userDrawn="1"/>
        </p:nvCxnSpPr>
        <p:spPr>
          <a:xfrm flipV="1">
            <a:off x="838200" y="1690688"/>
            <a:ext cx="10515600" cy="1175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50689" y="623155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44777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62596" y="6224763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6113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839788" y="2057400"/>
            <a:ext cx="3932237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141343" y="619056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819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2.xml"/><Relationship Id="rId5" Type="http://schemas.openxmlformats.org/officeDocument/2006/relationships/slideLayout" Target="../slideLayouts/slideLayout6.xml"/><Relationship Id="rId10" Type="http://schemas.openxmlformats.org/officeDocument/2006/relationships/slideLayout" Target="../slideLayouts/slideLayout11.xml"/><Relationship Id="rId4" Type="http://schemas.openxmlformats.org/officeDocument/2006/relationships/slideLayout" Target="../slideLayouts/slideLayout5.xml"/><Relationship Id="rId9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9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751" y="-752146"/>
            <a:ext cx="5486494" cy="3314114"/>
          </a:xfrm>
          <a:prstGeom prst="rect">
            <a:avLst/>
          </a:prstGeom>
        </p:spPr>
      </p:pic>
      <p:sp>
        <p:nvSpPr>
          <p:cNvPr id="8" name="TextBox 7"/>
          <p:cNvSpPr txBox="1"/>
          <p:nvPr userDrawn="1"/>
        </p:nvSpPr>
        <p:spPr>
          <a:xfrm>
            <a:off x="838198" y="1843950"/>
            <a:ext cx="10515599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Symposium for Research Administrators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Georgia" panose="02040502050405020303" pitchFamily="18" charset="0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dirty="0">
                <a:effectLst/>
                <a:latin typeface="Georgia" panose="02040502050405020303" pitchFamily="18" charset="0"/>
              </a:rPr>
              <a:t>University</a:t>
            </a:r>
            <a:r>
              <a:rPr lang="en-US" sz="3600" baseline="0" dirty="0">
                <a:effectLst/>
                <a:latin typeface="Georgia" panose="02040502050405020303" pitchFamily="18" charset="0"/>
              </a:rPr>
              <a:t> of Wisconsin-Madison</a:t>
            </a:r>
          </a:p>
          <a:p>
            <a:pPr algn="ctr"/>
            <a:r>
              <a:rPr lang="en-US" sz="3600" baseline="0" dirty="0">
                <a:effectLst/>
                <a:latin typeface="Georgia" panose="02040502050405020303" pitchFamily="18" charset="0"/>
              </a:rPr>
              <a:t>November 7</a:t>
            </a:r>
            <a:r>
              <a:rPr lang="en-US" sz="3600" baseline="30000" dirty="0">
                <a:effectLst/>
                <a:latin typeface="Georgia" panose="02040502050405020303" pitchFamily="18" charset="0"/>
              </a:rPr>
              <a:t>th</a:t>
            </a:r>
            <a:r>
              <a:rPr lang="en-US" sz="3600" baseline="0" dirty="0">
                <a:effectLst/>
                <a:latin typeface="Georgia" panose="02040502050405020303" pitchFamily="18" charset="0"/>
              </a:rPr>
              <a:t>, 2024</a:t>
            </a:r>
            <a:endParaRPr lang="en-US" sz="3600" dirty="0">
              <a:effectLst/>
              <a:latin typeface="Georgia" panose="02040502050405020303" pitchFamily="18" charset="0"/>
            </a:endParaRPr>
          </a:p>
        </p:txBody>
      </p:sp>
      <p:cxnSp>
        <p:nvCxnSpPr>
          <p:cNvPr id="10" name="Straight Connector 9"/>
          <p:cNvCxnSpPr/>
          <p:nvPr userDrawn="1"/>
        </p:nvCxnSpPr>
        <p:spPr>
          <a:xfrm flipV="1">
            <a:off x="838199" y="3311611"/>
            <a:ext cx="10515599" cy="82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39245" y="635542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1944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4400" kern="1200" baseline="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Georgia" panose="02040502050405020303" pitchFamily="18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None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bg1">
                <a:tint val="93000"/>
                <a:satMod val="150000"/>
                <a:shade val="98000"/>
                <a:lumMod val="102000"/>
              </a:schemeClr>
            </a:gs>
            <a:gs pos="78000">
              <a:schemeClr val="bg1">
                <a:tint val="98000"/>
                <a:satMod val="130000"/>
                <a:shade val="90000"/>
                <a:lumMod val="103000"/>
              </a:schemeClr>
            </a:gs>
            <a:gs pos="100000">
              <a:schemeClr val="bg1">
                <a:shade val="63000"/>
                <a:satMod val="120000"/>
              </a:schemeClr>
            </a:gs>
          </a:gsLst>
          <a:lin ang="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7505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903" y="5780393"/>
            <a:ext cx="2434015" cy="1470266"/>
          </a:xfrm>
          <a:prstGeom prst="rect">
            <a:avLst/>
          </a:prstGeom>
        </p:spPr>
      </p:pic>
      <p:sp>
        <p:nvSpPr>
          <p:cNvPr id="11" name="TextBox 10"/>
          <p:cNvSpPr txBox="1"/>
          <p:nvPr userDrawn="1"/>
        </p:nvSpPr>
        <p:spPr>
          <a:xfrm>
            <a:off x="10106239" y="6546362"/>
            <a:ext cx="3741264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University</a:t>
            </a:r>
            <a:r>
              <a:rPr lang="en-US" sz="900" baseline="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Wisconsin - </a:t>
            </a:r>
            <a:r>
              <a:rPr lang="en-US" sz="900" dirty="0">
                <a:solidFill>
                  <a:schemeClr val="bg1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Madison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841785" y="6181237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4E196-A010-480C-A078-61D4EF757E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3561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8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erywellmind.com/what-is-active-listening-3024343" TargetMode="External"/><Relationship Id="rId2" Type="http://schemas.openxmlformats.org/officeDocument/2006/relationships/hyperlink" Target="https://hbr.org/2024/01/what-is-active-listening" TargetMode="Externa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3.xml"/><Relationship Id="rId1" Type="http://schemas.openxmlformats.org/officeDocument/2006/relationships/video" Target="https://www.youtube.com/embed/9Ne9wrSZSNw?list=PLYCUx8ytLueSIzYlRXs0C3pHssdq_WgGL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DAF9C261-8E44-EC18-67A1-26BCC2BD92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6687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0530FCF1-2BC1-7E16-5E3D-3EF0A5144C4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10</a:t>
            </a:fld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A3CC24B-417B-555E-EBF9-94A8D278142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2179" y="1814287"/>
            <a:ext cx="7287642" cy="3229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957494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227604-8114-EA62-D659-82C655CF5D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The PI’s and Research Administrator’s Perspective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F1B8FC-7CED-34C3-B5FC-41578D95E08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We all have a common goal.</a:t>
            </a:r>
          </a:p>
          <a:p>
            <a:r>
              <a:rPr lang="en-US" dirty="0"/>
              <a:t>Knowledge bases are different.</a:t>
            </a:r>
          </a:p>
          <a:p>
            <a:pPr lvl="1"/>
            <a:r>
              <a:rPr lang="en-US" dirty="0"/>
              <a:t>Faculty don’t normally speak RA, finance, or accounting</a:t>
            </a:r>
          </a:p>
          <a:p>
            <a:r>
              <a:rPr lang="en-US" dirty="0"/>
              <a:t>Not behind the desk.</a:t>
            </a:r>
          </a:p>
          <a:p>
            <a:pPr lvl="1"/>
            <a:r>
              <a:rPr lang="en-US" dirty="0"/>
              <a:t>Has other roles and responsibilities.</a:t>
            </a:r>
          </a:p>
          <a:p>
            <a:pPr lvl="1"/>
            <a:r>
              <a:rPr lang="en-US" dirty="0"/>
              <a:t>In the field, doing medical rounds, in surgery, advising students.</a:t>
            </a:r>
          </a:p>
          <a:p>
            <a:r>
              <a:rPr lang="en-US" dirty="0"/>
              <a:t>Human perspective.</a:t>
            </a:r>
          </a:p>
          <a:p>
            <a:pPr lvl="1"/>
            <a:r>
              <a:rPr lang="en-US" dirty="0"/>
              <a:t>We all could have something else going on</a:t>
            </a:r>
          </a:p>
          <a:p>
            <a:endParaRPr lang="en-US" dirty="0"/>
          </a:p>
          <a:p>
            <a:pPr marL="457200" lvl="1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A468CC4-77BB-74DD-0636-240EDDCD809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67963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806442-2469-D009-B19D-E001CAB1CB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Resources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76FC56-F7E3-A07F-C3D3-C5024D7FF81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Perceptive Communication – Erickson &amp; Company</a:t>
            </a:r>
          </a:p>
          <a:p>
            <a:r>
              <a:rPr lang="en-US" dirty="0"/>
              <a:t>Harvard Business Review – What Is Active Listening, </a:t>
            </a:r>
            <a:r>
              <a:rPr lang="en-US" dirty="0">
                <a:hlinkClick r:id="rId2"/>
              </a:rPr>
              <a:t>https://hbr.org/2024/01/what-is-active-listening</a:t>
            </a:r>
            <a:r>
              <a:rPr lang="en-US" dirty="0"/>
              <a:t> </a:t>
            </a:r>
          </a:p>
          <a:p>
            <a:r>
              <a:rPr lang="en-US" dirty="0"/>
              <a:t>Verywellmind.com – 7 Active Listening Techniques for Better Communication, </a:t>
            </a:r>
            <a:r>
              <a:rPr lang="en-US" dirty="0">
                <a:hlinkClick r:id="rId3"/>
              </a:rPr>
              <a:t>https://www.verywellmind.com/what-is-active-listening-3024343</a:t>
            </a: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34FD50-AF50-AC37-00D2-378506E9719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9600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614005-77DA-40A6-8422-38EDB2CE831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fontAlgn="base"/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Communication with Principal Investigators (and others)</a:t>
            </a:r>
            <a:br>
              <a:rPr lang="en-US" sz="3600" dirty="0">
                <a:solidFill>
                  <a:srgbClr val="000000"/>
                </a:solidFill>
                <a:latin typeface="Arial" panose="020B0604020202020204" pitchFamily="34" charset="0"/>
              </a:rPr>
            </a:br>
            <a:r>
              <a:rPr lang="en-US" sz="3600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It Is All in the Translation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7459A1B-F24E-4185-91DB-46669489690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Georgia" panose="02040502050405020303" pitchFamily="18" charset="0"/>
              </a:rPr>
              <a:t>Sandy Fowler, Assistant Dean for Research</a:t>
            </a:r>
          </a:p>
          <a:p>
            <a:r>
              <a:rPr lang="en-US" dirty="0">
                <a:latin typeface="Georgia" panose="02040502050405020303" pitchFamily="18" charset="0"/>
              </a:rPr>
              <a:t>College of Agricultural and Life Sciences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4B8F9E-1AA7-4A3B-A56E-E1990EDCF93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6103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709E8D-E68F-CE5E-8778-B762500CCF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Disclosure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6C506D-4516-4A67-7D2B-7AA772B187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I’m no expert</a:t>
            </a:r>
          </a:p>
          <a:p>
            <a:r>
              <a:rPr lang="en-US" dirty="0"/>
              <a:t>I communicate like people can read my mind – and get frustrated when they don’t understand me!</a:t>
            </a:r>
          </a:p>
          <a:p>
            <a:r>
              <a:rPr lang="en-US" dirty="0"/>
              <a:t>Always practicing patience.</a:t>
            </a:r>
          </a:p>
          <a:p>
            <a:r>
              <a:rPr lang="en-US" dirty="0"/>
              <a:t>I prefer written communication over the spoken word.</a:t>
            </a:r>
          </a:p>
          <a:p>
            <a:r>
              <a:rPr lang="en-US" dirty="0"/>
              <a:t>I’m an advocating communicator – more about this. </a:t>
            </a:r>
          </a:p>
          <a:p>
            <a:r>
              <a:rPr lang="en-US" dirty="0"/>
              <a:t>Only an hour to share – high level.</a:t>
            </a:r>
          </a:p>
          <a:p>
            <a:r>
              <a:rPr lang="en-US" dirty="0"/>
              <a:t>Participation expected today – expectations are communicated!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E8EA416-7554-FBF0-2E30-E864400C49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26975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53FE1-6CD5-E022-6BBF-8B9FC3022E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Active listening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ACF9608-4253-C2F8-2AA4-A50D3BE1AAC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Verbal</a:t>
            </a:r>
          </a:p>
          <a:p>
            <a:r>
              <a:rPr lang="en-US" dirty="0"/>
              <a:t>Lots out there about it. </a:t>
            </a:r>
          </a:p>
          <a:p>
            <a:r>
              <a:rPr lang="en-US" dirty="0"/>
              <a:t>Communication skill.</a:t>
            </a:r>
          </a:p>
          <a:p>
            <a:r>
              <a:rPr lang="en-US" dirty="0"/>
              <a:t>Shows the speaker you are listening.</a:t>
            </a:r>
          </a:p>
          <a:p>
            <a:pPr lvl="1"/>
            <a:r>
              <a:rPr lang="en-US" dirty="0"/>
              <a:t> eye contact, paraphrasing, listen for understanding, withhold judgement</a:t>
            </a:r>
          </a:p>
          <a:p>
            <a:r>
              <a:rPr lang="en-US" dirty="0"/>
              <a:t>Does it give the listener what they need?</a:t>
            </a:r>
          </a:p>
          <a:p>
            <a:r>
              <a:rPr lang="en-US" dirty="0"/>
              <a:t>One sided if the speaker doesn’t partake.</a:t>
            </a:r>
          </a:p>
          <a:p>
            <a:r>
              <a:rPr lang="en-US" dirty="0"/>
              <a:t>Listener really “hearing”?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04FF4F6-A84F-35F7-5F96-C926D11B7B2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9112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F99403-72EE-00E8-8959-5031324AFB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 anchor="ctr">
            <a:normAutofit/>
          </a:bodyPr>
          <a:lstStyle/>
          <a:p>
            <a:r>
              <a:rPr lang="en-US" dirty="0"/>
              <a:t>Active listening</a:t>
            </a:r>
          </a:p>
        </p:txBody>
      </p:sp>
      <p:pic>
        <p:nvPicPr>
          <p:cNvPr id="5" name="Online Media 4" title="The Big Bang Theory 'Please pass the butter' conversation between amy and sheldon">
            <a:hlinkClick r:id="" action="ppaction://media"/>
            <a:extLst>
              <a:ext uri="{FF2B5EF4-FFF2-40B4-BE49-F238E27FC236}">
                <a16:creationId xmlns:a16="http://schemas.microsoft.com/office/drawing/2014/main" id="{34EF8D90-C741-ECA2-5B78-AD723294E728}"/>
              </a:ext>
            </a:extLst>
          </p:cNvPr>
          <p:cNvPicPr>
            <a:picLocks noRot="1" noChangeAspect="1"/>
          </p:cNvPicPr>
          <p:nvPr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2245258" y="1875052"/>
            <a:ext cx="7701483" cy="4351338"/>
          </a:xfrm>
          <a:prstGeom prst="rect">
            <a:avLst/>
          </a:prstGeom>
          <a:noFill/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80AE015-BBFD-ACB8-FC51-FEBC30121F8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137668" y="6219760"/>
            <a:ext cx="2743200" cy="365125"/>
          </a:xfrm>
        </p:spPr>
        <p:txBody>
          <a:bodyPr anchor="ctr">
            <a:normAutofit/>
          </a:bodyPr>
          <a:lstStyle/>
          <a:p>
            <a:pPr>
              <a:spcAft>
                <a:spcPts val="600"/>
              </a:spcAft>
            </a:pPr>
            <a:fld id="{6FF4E196-A010-480C-A078-61D4EF757EA8}" type="slidenum">
              <a:rPr lang="en-US" smtClean="0"/>
              <a:pPr>
                <a:spcAft>
                  <a:spcPts val="600"/>
                </a:spcAft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41892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 vol="80000">
                <p:cTn id="7" fill="hold" display="0">
                  <p:stCondLst>
                    <p:cond delay="indefinite"/>
                  </p:stCondLst>
                </p:cTn>
                <p:tgtEl>
                  <p:spTgt spid="5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EAFF2-58B8-4B86-542C-A6CC5ACD4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Perceptive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D0D067-87DC-A210-1AB6-D9CA18F51A2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Not about personalities or behaviors</a:t>
            </a:r>
          </a:p>
          <a:p>
            <a:r>
              <a:rPr lang="en-US" dirty="0"/>
              <a:t>Need to evaluate self in the communication exchange – tough!</a:t>
            </a:r>
          </a:p>
          <a:p>
            <a:r>
              <a:rPr lang="en-US" dirty="0"/>
              <a:t>About communication needs that lead to trust</a:t>
            </a:r>
          </a:p>
          <a:p>
            <a:r>
              <a:rPr lang="en-US" dirty="0"/>
              <a:t>Using perceptual skills to understand and adapt to a listener</a:t>
            </a:r>
          </a:p>
          <a:p>
            <a:r>
              <a:rPr lang="en-US" dirty="0"/>
              <a:t>Breaks down into four styles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Controlling – not in a bad way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Analyzing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Advocating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Facilitating</a:t>
            </a:r>
          </a:p>
          <a:p>
            <a:r>
              <a:rPr lang="en-US" dirty="0"/>
              <a:t>Scales of signals: Assertive, Receptive, Reserved, Responsive</a:t>
            </a:r>
          </a:p>
          <a:p>
            <a:pPr marL="914400" lvl="1" indent="-457200">
              <a:buFont typeface="+mj-lt"/>
              <a:buAutoNum type="arabicPeriod"/>
            </a:pPr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6014743-2395-1699-F39C-1116DB61E31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96308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6DA849-A419-37CF-8683-F1E6F4544E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Perceptive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4FCCD-F678-52B8-524D-D4B05B5584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Controlling</a:t>
            </a:r>
          </a:p>
          <a:p>
            <a:pPr lvl="1"/>
            <a:r>
              <a:rPr lang="en-US" dirty="0"/>
              <a:t>Task/goal oriented, discipline, competitive, efficient, organized</a:t>
            </a:r>
          </a:p>
          <a:p>
            <a:r>
              <a:rPr lang="en-US" dirty="0"/>
              <a:t>Analyzing</a:t>
            </a:r>
          </a:p>
          <a:p>
            <a:pPr lvl="1"/>
            <a:r>
              <a:rPr lang="en-US" dirty="0"/>
              <a:t>Detailed oriented, precise, rational, inquisitive, logical</a:t>
            </a:r>
          </a:p>
          <a:p>
            <a:r>
              <a:rPr lang="en-US" dirty="0"/>
              <a:t>Advocating</a:t>
            </a:r>
          </a:p>
          <a:p>
            <a:pPr lvl="1"/>
            <a:r>
              <a:rPr lang="en-US" dirty="0"/>
              <a:t>Idea oriented, creative, enthusiastic, personable, expressive</a:t>
            </a:r>
          </a:p>
          <a:p>
            <a:r>
              <a:rPr lang="en-US" dirty="0"/>
              <a:t>Facilitating</a:t>
            </a:r>
          </a:p>
          <a:p>
            <a:pPr lvl="1"/>
            <a:r>
              <a:rPr lang="en-US" dirty="0"/>
              <a:t>People oriented, loyal, team player, cooperative, helpful, empathetic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92C561-4369-37EE-3735-D31B8C9041C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79900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908382-5DA2-B86A-A914-34157EEFCD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Perceptive Communication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5653BB-3E03-9016-B446-DF4796A13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Assertive and receptive signaling</a:t>
            </a:r>
          </a:p>
          <a:p>
            <a:pPr lvl="1"/>
            <a:r>
              <a:rPr lang="en-US" dirty="0"/>
              <a:t>Authority one tends to show</a:t>
            </a:r>
          </a:p>
          <a:p>
            <a:pPr lvl="1"/>
            <a:r>
              <a:rPr lang="en-US" dirty="0"/>
              <a:t>Appears confidence vs unsure</a:t>
            </a:r>
          </a:p>
          <a:p>
            <a:pPr lvl="1"/>
            <a:r>
              <a:rPr lang="en-US" dirty="0"/>
              <a:t>Fast talk vs slow talk</a:t>
            </a:r>
          </a:p>
          <a:p>
            <a:r>
              <a:rPr lang="en-US" dirty="0"/>
              <a:t>Reserved and responsive signaling</a:t>
            </a:r>
          </a:p>
          <a:p>
            <a:pPr lvl="1"/>
            <a:r>
              <a:rPr lang="en-US" dirty="0"/>
              <a:t>The emotion or feeling one shows or doesn’t</a:t>
            </a:r>
          </a:p>
          <a:p>
            <a:pPr lvl="1"/>
            <a:r>
              <a:rPr lang="en-US" dirty="0"/>
              <a:t>Formal vs informal</a:t>
            </a:r>
          </a:p>
          <a:p>
            <a:pPr lvl="1"/>
            <a:r>
              <a:rPr lang="en-US" dirty="0"/>
              <a:t>Withholds feelings vs shows feelings</a:t>
            </a:r>
          </a:p>
          <a:p>
            <a:pPr lvl="1"/>
            <a:r>
              <a:rPr lang="en-US" dirty="0"/>
              <a:t>Structured vs spontaneous</a:t>
            </a:r>
          </a:p>
          <a:p>
            <a:pPr lvl="1"/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181FAD3-BA0B-145B-6595-8E0BB0E8D5A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5624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FF5858-653D-A5FC-1024-2AEB37BCBD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Perceptive Communication – Mapping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4BCB7C-B172-5032-2345-6FA788D337E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FF4E196-A010-480C-A078-61D4EF757EA8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17" name="Content Placeholder 16">
            <a:extLst>
              <a:ext uri="{FF2B5EF4-FFF2-40B4-BE49-F238E27FC236}">
                <a16:creationId xmlns:a16="http://schemas.microsoft.com/office/drawing/2014/main" id="{65D11720-8273-CFC5-8312-70E27A74B7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09866249"/>
              </p:ext>
            </p:extLst>
          </p:nvPr>
        </p:nvGraphicFramePr>
        <p:xfrm>
          <a:off x="1254134" y="2158320"/>
          <a:ext cx="9683732" cy="38115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8" name="TextBox 17">
            <a:extLst>
              <a:ext uri="{FF2B5EF4-FFF2-40B4-BE49-F238E27FC236}">
                <a16:creationId xmlns:a16="http://schemas.microsoft.com/office/drawing/2014/main" id="{E7F5C644-116C-3A22-C89D-CFA991661C6F}"/>
              </a:ext>
            </a:extLst>
          </p:cNvPr>
          <p:cNvSpPr txBox="1"/>
          <p:nvPr/>
        </p:nvSpPr>
        <p:spPr>
          <a:xfrm>
            <a:off x="5477817" y="5969842"/>
            <a:ext cx="12363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Responsive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AC94364-921E-D988-2A87-4412FF8FC540}"/>
              </a:ext>
            </a:extLst>
          </p:cNvPr>
          <p:cNvSpPr txBox="1"/>
          <p:nvPr/>
        </p:nvSpPr>
        <p:spPr>
          <a:xfrm>
            <a:off x="3402845" y="2597397"/>
            <a:ext cx="513410" cy="2933367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/>
          <a:p>
            <a:pPr algn="ctr"/>
            <a:r>
              <a:rPr lang="en-US" spc="-100" dirty="0"/>
              <a:t>Assertive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4D94D55-5950-7A16-B0E5-92F549CB9662}"/>
              </a:ext>
            </a:extLst>
          </p:cNvPr>
          <p:cNvSpPr txBox="1"/>
          <p:nvPr/>
        </p:nvSpPr>
        <p:spPr>
          <a:xfrm>
            <a:off x="8275747" y="2602462"/>
            <a:ext cx="513410" cy="2928302"/>
          </a:xfrm>
          <a:prstGeom prst="rect">
            <a:avLst/>
          </a:prstGeom>
          <a:noFill/>
        </p:spPr>
        <p:txBody>
          <a:bodyPr vert="wordArtVert" wrap="none" rtlCol="0">
            <a:spAutoFit/>
          </a:bodyPr>
          <a:lstStyle>
            <a:defPPr>
              <a:defRPr lang="en-US"/>
            </a:defPPr>
            <a:lvl1pPr algn="ctr">
              <a:defRPr spc="-100"/>
            </a:lvl1pPr>
          </a:lstStyle>
          <a:p>
            <a:r>
              <a:rPr lang="en-US" dirty="0"/>
              <a:t>Receptive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65761586-4BE3-F9B2-7940-7BB9B7C1AA91}"/>
              </a:ext>
            </a:extLst>
          </p:cNvPr>
          <p:cNvSpPr txBox="1"/>
          <p:nvPr/>
        </p:nvSpPr>
        <p:spPr>
          <a:xfrm>
            <a:off x="5572138" y="1768025"/>
            <a:ext cx="10477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Reserved</a:t>
            </a:r>
          </a:p>
        </p:txBody>
      </p:sp>
    </p:spTree>
    <p:extLst>
      <p:ext uri="{BB962C8B-B14F-4D97-AF65-F5344CB8AC3E}">
        <p14:creationId xmlns:p14="http://schemas.microsoft.com/office/powerpoint/2010/main" val="165400821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1695</TotalTime>
  <Words>435</Words>
  <Application>Microsoft Office PowerPoint</Application>
  <PresentationFormat>Widescreen</PresentationFormat>
  <Paragraphs>90</Paragraphs>
  <Slides>12</Slides>
  <Notes>2</Notes>
  <HiddenSlides>0</HiddenSlides>
  <MMClips>1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Calibri Light</vt:lpstr>
      <vt:lpstr>Georgia</vt:lpstr>
      <vt:lpstr>Office Theme</vt:lpstr>
      <vt:lpstr>Custom Design</vt:lpstr>
      <vt:lpstr>PowerPoint Presentation</vt:lpstr>
      <vt:lpstr>Communication with Principal Investigators (and others) It Is All in the Translation</vt:lpstr>
      <vt:lpstr>Disclosure</vt:lpstr>
      <vt:lpstr>Active listening</vt:lpstr>
      <vt:lpstr>Active listening</vt:lpstr>
      <vt:lpstr>Perceptive Communication</vt:lpstr>
      <vt:lpstr>Perceptive Communication</vt:lpstr>
      <vt:lpstr>Perceptive Communication</vt:lpstr>
      <vt:lpstr>Perceptive Communication – Mapping</vt:lpstr>
      <vt:lpstr>PowerPoint Presentation</vt:lpstr>
      <vt:lpstr>The PI’s and Research Administrator’s Perspective </vt:lpstr>
      <vt:lpstr>Resources</vt:lpstr>
    </vt:vector>
  </TitlesOfParts>
  <Company>UW-Madison - Research and Sponsored Programs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Melanie Hebl</dc:creator>
  <cp:lastModifiedBy>Sandy Fowler</cp:lastModifiedBy>
  <cp:revision>44</cp:revision>
  <dcterms:created xsi:type="dcterms:W3CDTF">2017-07-11T15:13:22Z</dcterms:created>
  <dcterms:modified xsi:type="dcterms:W3CDTF">2024-11-06T22:38:24Z</dcterms:modified>
</cp:coreProperties>
</file>